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57" r:id="rId3"/>
    <p:sldId id="258" r:id="rId4"/>
    <p:sldId id="260" r:id="rId5"/>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1500"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BB1CC5D-41C0-407E-8766-CD6EBFE3251D}" type="datetimeFigureOut">
              <a:rPr lang="en-US" smtClean="0"/>
              <a:t>5/16/2014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61637FB-A1E7-453F-862F-404C3DEBDE4A}" type="slidenum">
              <a:rPr lang="en-US" smtClean="0"/>
              <a:t>‹#›</a:t>
            </a:fld>
            <a:endParaRPr lang="en-US" dirty="0"/>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B1CC5D-41C0-407E-8766-CD6EBFE3251D}" type="datetimeFigureOut">
              <a:rPr lang="en-US" smtClean="0"/>
              <a:t>5/16/2014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61637FB-A1E7-453F-862F-404C3DEBDE4A}"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BB1CC5D-41C0-407E-8766-CD6EBFE3251D}" type="datetimeFigureOut">
              <a:rPr lang="en-US" smtClean="0"/>
              <a:t>5/16/2014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61637FB-A1E7-453F-862F-404C3DEBDE4A}"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BB1CC5D-41C0-407E-8766-CD6EBFE3251D}" type="datetimeFigureOut">
              <a:rPr lang="en-US" smtClean="0"/>
              <a:t>5/16/2014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61637FB-A1E7-453F-862F-404C3DEBDE4A}" type="slidenum">
              <a:rPr lang="en-US" smtClean="0"/>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B1CC5D-41C0-407E-8766-CD6EBFE3251D}" type="datetimeFigureOut">
              <a:rPr lang="en-US" smtClean="0"/>
              <a:t>5/16/2014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61637FB-A1E7-453F-862F-404C3DEBDE4A}"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BB1CC5D-41C0-407E-8766-CD6EBFE3251D}" type="datetimeFigureOut">
              <a:rPr lang="en-US" smtClean="0"/>
              <a:t>5/16/2014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61637FB-A1E7-453F-862F-404C3DEBDE4A}" type="slidenum">
              <a:rPr lang="en-US" smtClean="0"/>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BB1CC5D-41C0-407E-8766-CD6EBFE3251D}" type="datetimeFigureOut">
              <a:rPr lang="en-US" smtClean="0"/>
              <a:t>5/16/2014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61637FB-A1E7-453F-862F-404C3DEBDE4A}" type="slidenum">
              <a:rPr lang="en-US" smtClean="0"/>
              <a:t>‹#›</a:t>
            </a:fld>
            <a:endParaRPr lang="en-US" dirty="0"/>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BB1CC5D-41C0-407E-8766-CD6EBFE3251D}" type="datetimeFigureOut">
              <a:rPr lang="en-US" smtClean="0"/>
              <a:t>5/16/2014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61637FB-A1E7-453F-862F-404C3DEBDE4A}"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B1CC5D-41C0-407E-8766-CD6EBFE3251D}" type="datetimeFigureOut">
              <a:rPr lang="en-US" smtClean="0"/>
              <a:t>5/16/2014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61637FB-A1E7-453F-862F-404C3DEBDE4A}"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B1CC5D-41C0-407E-8766-CD6EBFE3251D}" type="datetimeFigureOut">
              <a:rPr lang="en-US" smtClean="0"/>
              <a:t>5/16/2014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61637FB-A1E7-453F-862F-404C3DEBDE4A}"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B1CC5D-41C0-407E-8766-CD6EBFE3251D}" type="datetimeFigureOut">
              <a:rPr lang="en-US" smtClean="0"/>
              <a:t>5/16/2014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61637FB-A1E7-453F-862F-404C3DEBDE4A}" type="slidenum">
              <a:rPr lang="en-US" smtClean="0"/>
              <a:t>‹#›</a:t>
            </a:fld>
            <a:endParaRPr lang="en-US" dirty="0"/>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1BB1CC5D-41C0-407E-8766-CD6EBFE3251D}" type="datetimeFigureOut">
              <a:rPr lang="en-US" smtClean="0"/>
              <a:t>5/16/2014</a:t>
            </a:fld>
            <a:endParaRPr lang="en-US" dirty="0"/>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061637FB-A1E7-453F-862F-404C3DEBDE4A}"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133600"/>
            <a:ext cx="7543801" cy="3381568"/>
          </a:xfrm>
        </p:spPr>
        <p:txBody>
          <a:bodyPr/>
          <a:lstStyle/>
          <a:p>
            <a:r>
              <a:rPr lang="en-US" dirty="0" smtClean="0"/>
              <a:t>Giant Thank You Card CCSSE Update</a:t>
            </a:r>
            <a:endParaRPr lang="en-US" dirty="0"/>
          </a:p>
        </p:txBody>
      </p:sp>
    </p:spTree>
    <p:extLst>
      <p:ext uri="{BB962C8B-B14F-4D97-AF65-F5344CB8AC3E}">
        <p14:creationId xmlns:p14="http://schemas.microsoft.com/office/powerpoint/2010/main" val="16969981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4800600"/>
            <a:ext cx="6512511" cy="1143000"/>
          </a:xfrm>
        </p:spPr>
        <p:txBody>
          <a:bodyPr>
            <a:normAutofit fontScale="90000"/>
          </a:bodyPr>
          <a:lstStyle/>
          <a:p>
            <a:r>
              <a:rPr lang="en-US" dirty="0" smtClean="0"/>
              <a:t>Student Engagement = </a:t>
            </a:r>
            <a:br>
              <a:rPr lang="en-US" dirty="0" smtClean="0"/>
            </a:br>
            <a:r>
              <a:rPr lang="en-US" dirty="0" smtClean="0"/>
              <a:t>Retention &amp; Success</a:t>
            </a:r>
            <a:endParaRPr lang="en-US" dirty="0"/>
          </a:p>
        </p:txBody>
      </p:sp>
      <p:sp>
        <p:nvSpPr>
          <p:cNvPr id="3" name="Content Placeholder 2"/>
          <p:cNvSpPr>
            <a:spLocks noGrp="1"/>
          </p:cNvSpPr>
          <p:nvPr>
            <p:ph sz="quarter" idx="13"/>
          </p:nvPr>
        </p:nvSpPr>
        <p:spPr>
          <a:xfrm>
            <a:off x="685800" y="731520"/>
            <a:ext cx="7848600" cy="4069080"/>
          </a:xfrm>
        </p:spPr>
        <p:txBody>
          <a:bodyPr>
            <a:normAutofit fontScale="85000" lnSpcReduction="10000"/>
          </a:bodyPr>
          <a:lstStyle/>
          <a:p>
            <a:r>
              <a:rPr lang="en-US" b="1" dirty="0" smtClean="0">
                <a:solidFill>
                  <a:schemeClr val="accent6">
                    <a:lumMod val="75000"/>
                  </a:schemeClr>
                </a:solidFill>
              </a:rPr>
              <a:t>The Voice of Students </a:t>
            </a:r>
            <a:r>
              <a:rPr lang="en-US" dirty="0" smtClean="0"/>
              <a:t>- CCSSE 2014 (Community College Survey of Student Engagement, 2008 and 2011)</a:t>
            </a:r>
          </a:p>
          <a:p>
            <a:r>
              <a:rPr lang="en-US" b="1" dirty="0" smtClean="0">
                <a:solidFill>
                  <a:schemeClr val="accent6">
                    <a:lumMod val="75000"/>
                  </a:schemeClr>
                </a:solidFill>
              </a:rPr>
              <a:t>1,095 students </a:t>
            </a:r>
            <a:r>
              <a:rPr lang="en-US" dirty="0" smtClean="0"/>
              <a:t>participated (95% level confidence that if we conducted the survey 100 times we would get similar results 95 out of 100 – and similar confidence interval or error level of +/-3%)</a:t>
            </a:r>
          </a:p>
          <a:p>
            <a:r>
              <a:rPr lang="en-US" b="1" dirty="0" smtClean="0">
                <a:solidFill>
                  <a:schemeClr val="accent6">
                    <a:lumMod val="75000"/>
                  </a:schemeClr>
                </a:solidFill>
              </a:rPr>
              <a:t>Very Groovy Analysis Options </a:t>
            </a:r>
            <a:r>
              <a:rPr lang="en-US" dirty="0" smtClean="0"/>
              <a:t>- We’ll be able to look at results by Transfer, CTE and Developmental Ed students as well as FT and PT within each and probably another layer like age or gender.</a:t>
            </a:r>
          </a:p>
          <a:p>
            <a:r>
              <a:rPr lang="en-US" b="1" dirty="0" smtClean="0">
                <a:solidFill>
                  <a:schemeClr val="accent6">
                    <a:lumMod val="75000"/>
                  </a:schemeClr>
                </a:solidFill>
              </a:rPr>
              <a:t>Value/Use </a:t>
            </a:r>
            <a:r>
              <a:rPr lang="en-US" dirty="0" smtClean="0"/>
              <a:t>- Of and for students, and related to 3 of our 4 our mission achievement/accreditation themes and indicators, strategic priorities 1 and 2, and our values about strong culture at CCC for being responsive to students, community and each other. Think of these student engagement indicators as initial and intermediate outcomes on the way to our longer-term outcomes for students.</a:t>
            </a:r>
          </a:p>
          <a:p>
            <a:endParaRPr lang="en-US" dirty="0"/>
          </a:p>
        </p:txBody>
      </p:sp>
    </p:spTree>
    <p:extLst>
      <p:ext uri="{BB962C8B-B14F-4D97-AF65-F5344CB8AC3E}">
        <p14:creationId xmlns:p14="http://schemas.microsoft.com/office/powerpoint/2010/main" val="39262899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Student Engagement = </a:t>
            </a:r>
            <a:br>
              <a:rPr lang="en-US" dirty="0" smtClean="0"/>
            </a:br>
            <a:r>
              <a:rPr lang="en-US" dirty="0" smtClean="0"/>
              <a:t>Retention &amp; Success</a:t>
            </a:r>
            <a:endParaRPr lang="en-US" dirty="0"/>
          </a:p>
        </p:txBody>
      </p:sp>
      <p:sp>
        <p:nvSpPr>
          <p:cNvPr id="3" name="Content Placeholder 2"/>
          <p:cNvSpPr>
            <a:spLocks noGrp="1"/>
          </p:cNvSpPr>
          <p:nvPr>
            <p:ph sz="quarter" idx="13"/>
          </p:nvPr>
        </p:nvSpPr>
        <p:spPr>
          <a:xfrm>
            <a:off x="914400" y="731520"/>
            <a:ext cx="7315200" cy="3474720"/>
          </a:xfrm>
        </p:spPr>
        <p:txBody>
          <a:bodyPr>
            <a:normAutofit fontScale="92500" lnSpcReduction="20000"/>
          </a:bodyPr>
          <a:lstStyle/>
          <a:p>
            <a:r>
              <a:rPr lang="en-US" b="1" dirty="0" smtClean="0">
                <a:solidFill>
                  <a:schemeClr val="accent6">
                    <a:lumMod val="75000"/>
                  </a:schemeClr>
                </a:solidFill>
              </a:rPr>
              <a:t>68 faculty </a:t>
            </a:r>
            <a:r>
              <a:rPr lang="en-US" dirty="0" smtClean="0"/>
              <a:t>supported the effort with an in class administration of the survey, some twice.</a:t>
            </a:r>
          </a:p>
          <a:p>
            <a:r>
              <a:rPr lang="en-US" b="1" dirty="0" smtClean="0">
                <a:solidFill>
                  <a:schemeClr val="accent6">
                    <a:lumMod val="75000"/>
                  </a:schemeClr>
                </a:solidFill>
              </a:rPr>
              <a:t>3 fearless field coordinators for administration </a:t>
            </a:r>
            <a:r>
              <a:rPr lang="en-US" dirty="0" smtClean="0">
                <a:solidFill>
                  <a:schemeClr val="accent6">
                    <a:lumMod val="75000"/>
                  </a:schemeClr>
                </a:solidFill>
              </a:rPr>
              <a:t>– </a:t>
            </a:r>
            <a:r>
              <a:rPr lang="en-US" dirty="0" smtClean="0"/>
              <a:t>Beth Hodgkinson, Michelle Meyer, Robin Dryden.</a:t>
            </a:r>
          </a:p>
          <a:p>
            <a:r>
              <a:rPr lang="en-US" b="1" dirty="0" smtClean="0">
                <a:solidFill>
                  <a:schemeClr val="accent6">
                    <a:lumMod val="75000"/>
                  </a:schemeClr>
                </a:solidFill>
              </a:rPr>
              <a:t>Worked in partnership with 20 classroom administrators</a:t>
            </a:r>
            <a:r>
              <a:rPr lang="en-US" dirty="0" smtClean="0">
                <a:solidFill>
                  <a:schemeClr val="accent6">
                    <a:lumMod val="75000"/>
                  </a:schemeClr>
                </a:solidFill>
              </a:rPr>
              <a:t>: </a:t>
            </a:r>
            <a:r>
              <a:rPr lang="en-US" dirty="0" smtClean="0"/>
              <a:t>Tito M, Carol K, Barbara S, Rita S, Kate G, Steffen M, Darlene G, Matthew, Mat G, Amy B, Kierstin M, Naomi S, Leslie D, Mary S, Helen W, Kelly W, Sharon B, Jann Y, Joyce G, Angie S</a:t>
            </a:r>
          </a:p>
          <a:p>
            <a:r>
              <a:rPr lang="en-US" b="1" dirty="0" smtClean="0">
                <a:solidFill>
                  <a:schemeClr val="accent6">
                    <a:lumMod val="75000"/>
                  </a:schemeClr>
                </a:solidFill>
              </a:rPr>
              <a:t>Still more people </a:t>
            </a:r>
            <a:r>
              <a:rPr lang="en-US" dirty="0" smtClean="0"/>
              <a:t>– Mary C, Lynda E, Tami S</a:t>
            </a:r>
          </a:p>
          <a:p>
            <a:r>
              <a:rPr lang="en-US" b="1" dirty="0" smtClean="0">
                <a:solidFill>
                  <a:schemeClr val="accent6">
                    <a:lumMod val="75000"/>
                  </a:schemeClr>
                </a:solidFill>
              </a:rPr>
              <a:t>CCSSE CCC leadership team </a:t>
            </a:r>
            <a:r>
              <a:rPr lang="en-US" dirty="0" smtClean="0"/>
              <a:t>of Cynthia, Matthew, Darlene, Kate, BJ, Andrea, Steffen, Jillian.</a:t>
            </a:r>
          </a:p>
        </p:txBody>
      </p:sp>
    </p:spTree>
    <p:extLst>
      <p:ext uri="{BB962C8B-B14F-4D97-AF65-F5344CB8AC3E}">
        <p14:creationId xmlns:p14="http://schemas.microsoft.com/office/powerpoint/2010/main" val="27745225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4953000"/>
            <a:ext cx="6512511" cy="1143000"/>
          </a:xfrm>
        </p:spPr>
        <p:txBody>
          <a:bodyPr>
            <a:normAutofit fontScale="90000"/>
          </a:bodyPr>
          <a:lstStyle/>
          <a:p>
            <a:r>
              <a:rPr lang="en-US" dirty="0" smtClean="0"/>
              <a:t>Student Engagement = </a:t>
            </a:r>
            <a:br>
              <a:rPr lang="en-US" dirty="0" smtClean="0"/>
            </a:br>
            <a:r>
              <a:rPr lang="en-US" dirty="0" smtClean="0"/>
              <a:t>Retention &amp; Success</a:t>
            </a:r>
            <a:endParaRPr lang="en-US" dirty="0"/>
          </a:p>
        </p:txBody>
      </p:sp>
      <p:sp>
        <p:nvSpPr>
          <p:cNvPr id="3" name="Content Placeholder 2"/>
          <p:cNvSpPr>
            <a:spLocks noGrp="1"/>
          </p:cNvSpPr>
          <p:nvPr>
            <p:ph sz="quarter" idx="13"/>
          </p:nvPr>
        </p:nvSpPr>
        <p:spPr>
          <a:xfrm>
            <a:off x="685800" y="304800"/>
            <a:ext cx="7848600" cy="4724400"/>
          </a:xfrm>
        </p:spPr>
        <p:txBody>
          <a:bodyPr>
            <a:normAutofit fontScale="85000" lnSpcReduction="20000"/>
          </a:bodyPr>
          <a:lstStyle/>
          <a:p>
            <a:pPr marL="45720" indent="0">
              <a:buNone/>
            </a:pPr>
            <a:r>
              <a:rPr lang="en-US" b="1" dirty="0" smtClean="0">
                <a:solidFill>
                  <a:schemeClr val="accent6">
                    <a:lumMod val="75000"/>
                  </a:schemeClr>
                </a:solidFill>
              </a:rPr>
              <a:t>What is next you ask? Good question…</a:t>
            </a:r>
          </a:p>
          <a:p>
            <a:r>
              <a:rPr lang="en-US" b="1" dirty="0" smtClean="0">
                <a:solidFill>
                  <a:schemeClr val="tx1"/>
                </a:solidFill>
              </a:rPr>
              <a:t>Continue to familiarize ourselves with our 2011 results </a:t>
            </a:r>
            <a:r>
              <a:rPr lang="en-US" dirty="0" smtClean="0">
                <a:solidFill>
                  <a:schemeClr val="tx1"/>
                </a:solidFill>
              </a:rPr>
              <a:t>because this is the “place” from which we are coming. We’ll be looking at our current results as they stand, but also in comparison to where we were.</a:t>
            </a:r>
          </a:p>
          <a:p>
            <a:r>
              <a:rPr lang="en-US" b="1" dirty="0" smtClean="0">
                <a:solidFill>
                  <a:schemeClr val="tx1"/>
                </a:solidFill>
              </a:rPr>
              <a:t>So many options, so little time…. </a:t>
            </a:r>
            <a:r>
              <a:rPr lang="en-US" dirty="0" smtClean="0">
                <a:solidFill>
                  <a:schemeClr val="tx1"/>
                </a:solidFill>
              </a:rPr>
              <a:t>Factsheets, invite us to your division and/or department meetings, integrate consideration of the results into our college processes like Blueprints, Program/Services Review, Core Theme Team work, strategic priority progress discussions, your own work.</a:t>
            </a:r>
          </a:p>
          <a:p>
            <a:r>
              <a:rPr lang="en-US" b="1" dirty="0" smtClean="0">
                <a:solidFill>
                  <a:schemeClr val="tx1"/>
                </a:solidFill>
              </a:rPr>
              <a:t>New data </a:t>
            </a:r>
            <a:r>
              <a:rPr lang="en-US" dirty="0" smtClean="0">
                <a:solidFill>
                  <a:schemeClr val="tx1"/>
                </a:solidFill>
              </a:rPr>
              <a:t>will arrive August 1.</a:t>
            </a:r>
          </a:p>
          <a:p>
            <a:r>
              <a:rPr lang="en-US" dirty="0" smtClean="0">
                <a:solidFill>
                  <a:schemeClr val="tx1"/>
                </a:solidFill>
              </a:rPr>
              <a:t>We’ll start munching on the data  immediately with most digestion of findings occurring in the fall. </a:t>
            </a:r>
          </a:p>
          <a:p>
            <a:pPr marL="45720" indent="0">
              <a:buNone/>
            </a:pPr>
            <a:r>
              <a:rPr lang="en-US" b="1" dirty="0" smtClean="0">
                <a:solidFill>
                  <a:schemeClr val="accent6">
                    <a:lumMod val="75000"/>
                  </a:schemeClr>
                </a:solidFill>
              </a:rPr>
              <a:t>What do you mean by “digestion of the findings?” Good question…</a:t>
            </a:r>
          </a:p>
          <a:p>
            <a:r>
              <a:rPr lang="en-US" dirty="0" smtClean="0">
                <a:solidFill>
                  <a:schemeClr val="tx1"/>
                </a:solidFill>
              </a:rPr>
              <a:t>It means we discover what we learned from data and how we will use insights gained to improve practices on behalf of students… for… </a:t>
            </a:r>
            <a:r>
              <a:rPr lang="en-US" b="1" dirty="0" smtClean="0">
                <a:solidFill>
                  <a:schemeClr val="accent6">
                    <a:lumMod val="75000"/>
                  </a:schemeClr>
                </a:solidFill>
              </a:rPr>
              <a:t>say it please….</a:t>
            </a:r>
          </a:p>
        </p:txBody>
      </p:sp>
    </p:spTree>
    <p:extLst>
      <p:ext uri="{BB962C8B-B14F-4D97-AF65-F5344CB8AC3E}">
        <p14:creationId xmlns:p14="http://schemas.microsoft.com/office/powerpoint/2010/main" val="37618196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09600"/>
            <a:ext cx="7543801" cy="5715000"/>
          </a:xfrm>
        </p:spPr>
        <p:txBody>
          <a:bodyPr/>
          <a:lstStyle/>
          <a:p>
            <a:r>
              <a:rPr lang="en-US" dirty="0" smtClean="0"/>
              <a:t>Applause.</a:t>
            </a:r>
            <a:br>
              <a:rPr lang="en-US" dirty="0" smtClean="0"/>
            </a:br>
            <a:r>
              <a:rPr lang="en-US" dirty="0" smtClean="0"/>
              <a:t>Other questions call 1-800-CCSSE-Busters or Institutional Research or CCSSE team-mates who are student engagement wisdom keepers </a:t>
            </a:r>
            <a:r>
              <a:rPr lang="en-US" i="1" dirty="0" smtClean="0"/>
              <a:t>until death do they part</a:t>
            </a:r>
            <a:r>
              <a:rPr lang="en-US" dirty="0" smtClean="0"/>
              <a:t>.</a:t>
            </a:r>
            <a:endParaRPr lang="en-US" dirty="0"/>
          </a:p>
        </p:txBody>
      </p:sp>
    </p:spTree>
    <p:extLst>
      <p:ext uri="{BB962C8B-B14F-4D97-AF65-F5344CB8AC3E}">
        <p14:creationId xmlns:p14="http://schemas.microsoft.com/office/powerpoint/2010/main" val="859041218"/>
      </p:ext>
    </p:extLst>
  </p:cSld>
  <p:clrMapOvr>
    <a:masterClrMapping/>
  </p:clrMapOvr>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57</TotalTime>
  <Words>475</Words>
  <Application>Microsoft Office PowerPoint</Application>
  <PresentationFormat>On-screen Show (4:3)</PresentationFormat>
  <Paragraphs>21</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Slipstream</vt:lpstr>
      <vt:lpstr>Giant Thank You Card CCSSE Update</vt:lpstr>
      <vt:lpstr>Student Engagement =  Retention &amp; Success</vt:lpstr>
      <vt:lpstr>Student Engagement =  Retention &amp; Success</vt:lpstr>
      <vt:lpstr>Student Engagement =  Retention &amp; Success</vt:lpstr>
      <vt:lpstr>Applause. Other questions call 1-800-CCSSE-Busters or Institutional Research or CCSSE team-mates who are student engagement wisdom keepers until death do they part.</vt:lpstr>
    </vt:vector>
  </TitlesOfParts>
  <Company>Clackamas Community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 Engagement =  Retention &amp; Success</dc:title>
  <dc:creator>staff</dc:creator>
  <cp:lastModifiedBy>staff</cp:lastModifiedBy>
  <cp:revision>11</cp:revision>
  <dcterms:created xsi:type="dcterms:W3CDTF">2014-05-16T16:51:20Z</dcterms:created>
  <dcterms:modified xsi:type="dcterms:W3CDTF">2014-05-16T17:48:28Z</dcterms:modified>
</cp:coreProperties>
</file>